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15"/>
  </p:notesMasterIdLst>
  <p:sldIdLst>
    <p:sldId id="256" r:id="rId5"/>
    <p:sldId id="257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1511B4-789A-41A4-A5C7-E3F509850B29}" v="217" dt="2024-09-24T11:24:27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646BA-C71F-4E14-994C-9BE323FD106A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8C23F-DBBF-48E1-B9C8-A88722C17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71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8C23F-DBBF-48E1-B9C8-A88722C17C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1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5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4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2829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94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36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87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12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0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8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1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8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2249-1105-37A5-166C-4B8581194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4" y="4819137"/>
            <a:ext cx="10353761" cy="940354"/>
          </a:xfrm>
        </p:spPr>
        <p:txBody>
          <a:bodyPr>
            <a:normAutofit/>
          </a:bodyPr>
          <a:lstStyle/>
          <a:p>
            <a:r>
              <a:rPr lang="en-GB" sz="2500"/>
              <a:t>BSc Hons Computer Game Design and Development</a:t>
            </a:r>
            <a:br>
              <a:rPr lang="en-GB" sz="2500"/>
            </a:br>
            <a:r>
              <a:rPr lang="en-GB" sz="2500"/>
              <a:t>GDV4000 Introduction to Games Industry Practice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A809D-3ADD-1EA7-EEA0-766CD0EE3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4" y="5759492"/>
            <a:ext cx="10353761" cy="501268"/>
          </a:xfrm>
        </p:spPr>
        <p:txBody>
          <a:bodyPr>
            <a:normAutofit/>
          </a:bodyPr>
          <a:lstStyle/>
          <a:p>
            <a:r>
              <a:rPr lang="en-GB" sz="1800"/>
              <a:t>History of the Games Industry Part 2</a:t>
            </a:r>
          </a:p>
        </p:txBody>
      </p:sp>
      <p:pic>
        <p:nvPicPr>
          <p:cNvPr id="6" name="Picture 5" descr="A group of people in red shirts&#10;&#10;Description automatically generated">
            <a:extLst>
              <a:ext uri="{FF2B5EF4-FFF2-40B4-BE49-F238E27FC236}">
                <a16:creationId xmlns:a16="http://schemas.microsoft.com/office/drawing/2014/main" id="{F7530403-2E96-F546-721E-E5F5C4E39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r="1689" b="1"/>
          <a:stretch/>
        </p:blipFill>
        <p:spPr>
          <a:xfrm>
            <a:off x="2599802" y="643466"/>
            <a:ext cx="6984046" cy="39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0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F474-3FD2-C315-D7EC-B8354040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A35E1-D17A-DC94-CA66-6DA8FA90D80A}"/>
              </a:ext>
            </a:extLst>
          </p:cNvPr>
          <p:cNvSpPr/>
          <p:nvPr/>
        </p:nvSpPr>
        <p:spPr>
          <a:xfrm>
            <a:off x="77987" y="2082730"/>
            <a:ext cx="12025376" cy="4692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83A-05EC-AE66-51AC-FE89FCF0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" y="2184658"/>
            <a:ext cx="1291285" cy="372007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2020s…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CAF2D-AB9D-67A7-B376-C489D79A2F11}"/>
              </a:ext>
            </a:extLst>
          </p:cNvPr>
          <p:cNvCxnSpPr>
            <a:cxnSpLocks/>
          </p:cNvCxnSpPr>
          <p:nvPr/>
        </p:nvCxnSpPr>
        <p:spPr>
          <a:xfrm flipV="1">
            <a:off x="2060426" y="4023846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CE4340-2719-1943-0233-2A6683702FFB}"/>
              </a:ext>
            </a:extLst>
          </p:cNvPr>
          <p:cNvSpPr txBox="1"/>
          <p:nvPr/>
        </p:nvSpPr>
        <p:spPr>
          <a:xfrm>
            <a:off x="1545481" y="3715511"/>
            <a:ext cx="1139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PlayStation 5 (2020)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8F5BF7C-36A8-64F9-6E02-3527D3D1D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3" r="27737"/>
          <a:stretch/>
        </p:blipFill>
        <p:spPr>
          <a:xfrm>
            <a:off x="1584881" y="2258546"/>
            <a:ext cx="961470" cy="151269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6542F1E-5508-26A1-3ED5-FFA79A497DED}"/>
              </a:ext>
            </a:extLst>
          </p:cNvPr>
          <p:cNvSpPr txBox="1"/>
          <p:nvPr/>
        </p:nvSpPr>
        <p:spPr>
          <a:xfrm>
            <a:off x="2041100" y="6135773"/>
            <a:ext cx="1313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Series S (2020)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529529-90FD-A0D0-8009-AF7EC9C98804}"/>
              </a:ext>
            </a:extLst>
          </p:cNvPr>
          <p:cNvSpPr txBox="1"/>
          <p:nvPr/>
        </p:nvSpPr>
        <p:spPr>
          <a:xfrm>
            <a:off x="889808" y="6133200"/>
            <a:ext cx="1216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Series X (2020)</a:t>
            </a: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3D40CB4-7C43-CC0E-FC8F-2A2DD6A9C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13867" r="24476" b="11303"/>
          <a:stretch/>
        </p:blipFill>
        <p:spPr bwMode="auto">
          <a:xfrm>
            <a:off x="1129387" y="4479661"/>
            <a:ext cx="1136649" cy="16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>
            <a:extLst>
              <a:ext uri="{FF2B5EF4-FFF2-40B4-BE49-F238E27FC236}">
                <a16:creationId xmlns:a16="http://schemas.microsoft.com/office/drawing/2014/main" id="{D992D86A-CD9F-9B5E-9FAA-1749E4C4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8948" y="2725236"/>
            <a:ext cx="1958392" cy="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CB3E0D-D271-AE3E-79E4-52CE2B91CC8F}"/>
              </a:ext>
            </a:extLst>
          </p:cNvPr>
          <p:cNvCxnSpPr/>
          <p:nvPr/>
        </p:nvCxnSpPr>
        <p:spPr>
          <a:xfrm>
            <a:off x="8834585" y="6569080"/>
            <a:ext cx="308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1CE12E3-5980-A252-9A69-22FECA485CDF}"/>
              </a:ext>
            </a:extLst>
          </p:cNvPr>
          <p:cNvSpPr txBox="1"/>
          <p:nvPr/>
        </p:nvSpPr>
        <p:spPr>
          <a:xfrm>
            <a:off x="8958412" y="6218333"/>
            <a:ext cx="314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Market push to 4K / HDR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B9068-6EA3-6AC7-1674-56460BE68EBB}"/>
              </a:ext>
            </a:extLst>
          </p:cNvPr>
          <p:cNvCxnSpPr>
            <a:cxnSpLocks/>
          </p:cNvCxnSpPr>
          <p:nvPr/>
        </p:nvCxnSpPr>
        <p:spPr>
          <a:xfrm flipV="1">
            <a:off x="4700856" y="3913978"/>
            <a:ext cx="0" cy="302407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Xbox Series S 512GB Digital Console, White – Stock Must Go">
            <a:extLst>
              <a:ext uri="{FF2B5EF4-FFF2-40B4-BE49-F238E27FC236}">
                <a16:creationId xmlns:a16="http://schemas.microsoft.com/office/drawing/2014/main" id="{C39010D1-540B-260E-D873-9A129980B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2" t="18682" r="33829" b="18328"/>
          <a:stretch/>
        </p:blipFill>
        <p:spPr bwMode="auto">
          <a:xfrm>
            <a:off x="2172051" y="4479661"/>
            <a:ext cx="1007218" cy="16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06FFD7-C225-E4BB-821C-80FB5988AA93}"/>
              </a:ext>
            </a:extLst>
          </p:cNvPr>
          <p:cNvSpPr txBox="1"/>
          <p:nvPr/>
        </p:nvSpPr>
        <p:spPr>
          <a:xfrm>
            <a:off x="3941309" y="3665617"/>
            <a:ext cx="1375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Valve Steam Deck (2022)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5C8D31-2A4F-0E8B-D414-CFB303565FA8}"/>
              </a:ext>
            </a:extLst>
          </p:cNvPr>
          <p:cNvCxnSpPr>
            <a:cxnSpLocks/>
          </p:cNvCxnSpPr>
          <p:nvPr/>
        </p:nvCxnSpPr>
        <p:spPr>
          <a:xfrm flipV="1">
            <a:off x="7679177" y="3913977"/>
            <a:ext cx="0" cy="302407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BCC7EE-3AEB-951C-18DA-FF1CA1775F32}"/>
              </a:ext>
            </a:extLst>
          </p:cNvPr>
          <p:cNvCxnSpPr/>
          <p:nvPr/>
        </p:nvCxnSpPr>
        <p:spPr>
          <a:xfrm>
            <a:off x="430784" y="4263136"/>
            <a:ext cx="11245088" cy="0"/>
          </a:xfrm>
          <a:prstGeom prst="straightConnector1">
            <a:avLst/>
          </a:prstGeom>
          <a:ln w="57150"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270D2255-68DD-A72C-3730-CA0C89236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1977" y="266431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35DCF-B35E-8415-A00D-50B12E73DD36}"/>
              </a:ext>
            </a:extLst>
          </p:cNvPr>
          <p:cNvSpPr txBox="1"/>
          <p:nvPr/>
        </p:nvSpPr>
        <p:spPr>
          <a:xfrm>
            <a:off x="6919206" y="3618656"/>
            <a:ext cx="1608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New Nintendo Switch  (20XX) </a:t>
            </a:r>
          </a:p>
        </p:txBody>
      </p:sp>
    </p:spTree>
    <p:extLst>
      <p:ext uri="{BB962C8B-B14F-4D97-AF65-F5344CB8AC3E}">
        <p14:creationId xmlns:p14="http://schemas.microsoft.com/office/powerpoint/2010/main" val="41860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  <p:bldP spid="48" grpId="0"/>
      <p:bldP spid="58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3B66-9087-B972-6DB4-AFBCA7CC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6349-01FA-4D93-47E3-1F3C611B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34702"/>
            <a:ext cx="10353762" cy="40243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Where we left off… The 1980’s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6431C-94F2-57C0-85F3-5653BB81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2137139"/>
            <a:ext cx="9992548" cy="40030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ADACAC-B397-A89F-1486-80F7A7CBCAB5}"/>
              </a:ext>
            </a:extLst>
          </p:cNvPr>
          <p:cNvSpPr txBox="1">
            <a:spLocks/>
          </p:cNvSpPr>
          <p:nvPr/>
        </p:nvSpPr>
        <p:spPr>
          <a:xfrm>
            <a:off x="913794" y="6197232"/>
            <a:ext cx="10353762" cy="4024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Home Computing and video game journalism really take off!</a:t>
            </a:r>
          </a:p>
        </p:txBody>
      </p:sp>
    </p:spTree>
    <p:extLst>
      <p:ext uri="{BB962C8B-B14F-4D97-AF65-F5344CB8AC3E}">
        <p14:creationId xmlns:p14="http://schemas.microsoft.com/office/powerpoint/2010/main" val="1540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C53F9-FCA6-FFAB-CBDF-A473EF30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007" y="225669"/>
            <a:ext cx="6340084" cy="132632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 Brief History of the Games Industry Part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F7A6-D733-87B9-EB0F-5F1D1C09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714" y="1488010"/>
            <a:ext cx="7332372" cy="737288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The early 1980s saw a boom in home computing in the UK, largely thanks to British inventor and pioneer, Sir Clive Sinclair.</a:t>
            </a:r>
          </a:p>
        </p:txBody>
      </p:sp>
      <p:pic>
        <p:nvPicPr>
          <p:cNvPr id="9" name="Picture 8" descr="A newspaper with a machine and a keyboard&#10;&#10;Description automatically generated with medium confidence">
            <a:extLst>
              <a:ext uri="{FF2B5EF4-FFF2-40B4-BE49-F238E27FC236}">
                <a16:creationId xmlns:a16="http://schemas.microsoft.com/office/drawing/2014/main" id="{E6E999B8-6DA9-69E0-DAC9-55D1B145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01" y="2422929"/>
            <a:ext cx="2332308" cy="16543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A67E7C-8FA1-4A2E-7B8A-529CC454C753}"/>
              </a:ext>
            </a:extLst>
          </p:cNvPr>
          <p:cNvSpPr txBox="1">
            <a:spLocks/>
          </p:cNvSpPr>
          <p:nvPr/>
        </p:nvSpPr>
        <p:spPr>
          <a:xfrm>
            <a:off x="4695504" y="2225298"/>
            <a:ext cx="4799532" cy="212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FFFFFF"/>
                </a:solidFill>
              </a:rPr>
              <a:t>The ZX81 had only 1K of memory, a monochrome output and no sound, but it allowed home users to be able to learn programming at a low price of £69.99 or £49.99 if you purchased it in kit form! The ZX81 made Sinclair a millionaire and one of the UK’s highest-profile businessmen.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2D84B6-C5B8-9599-8410-E4C01291C611}"/>
              </a:ext>
            </a:extLst>
          </p:cNvPr>
          <p:cNvSpPr txBox="1">
            <a:spLocks/>
          </p:cNvSpPr>
          <p:nvPr/>
        </p:nvSpPr>
        <p:spPr>
          <a:xfrm>
            <a:off x="4677714" y="4338675"/>
            <a:ext cx="4799532" cy="235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FFFFFF"/>
                </a:solidFill>
              </a:rPr>
              <a:t>The ZX Spectrum 48K launched in 1982, with its eye-catching design and rubber keys. It now had colour and sound, and it inspired a generation of bedroom programmers. It is widely regarded as the most influential computer of the 1980s</a:t>
            </a:r>
          </a:p>
        </p:txBody>
      </p:sp>
      <p:pic>
        <p:nvPicPr>
          <p:cNvPr id="15" name="Picture 14" descr="A black keyboard with colorful buttons&#10;&#10;Description automatically generated">
            <a:extLst>
              <a:ext uri="{FF2B5EF4-FFF2-40B4-BE49-F238E27FC236}">
                <a16:creationId xmlns:a16="http://schemas.microsoft.com/office/drawing/2014/main" id="{5BEE232E-F8A5-5866-E52C-B98A6A57A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9752" r="3129" b="5759"/>
          <a:stretch/>
        </p:blipFill>
        <p:spPr>
          <a:xfrm>
            <a:off x="9553901" y="4595300"/>
            <a:ext cx="2332308" cy="160701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D67866F-0409-D37D-CC90-A4CE9DD06F5A}"/>
              </a:ext>
            </a:extLst>
          </p:cNvPr>
          <p:cNvGrpSpPr/>
          <p:nvPr/>
        </p:nvGrpSpPr>
        <p:grpSpPr>
          <a:xfrm>
            <a:off x="4799582" y="2192170"/>
            <a:ext cx="7086626" cy="2200208"/>
            <a:chOff x="4799582" y="2192170"/>
            <a:chExt cx="7086626" cy="22002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1613E-45FF-C594-A824-991B644B41A3}"/>
                </a:ext>
              </a:extLst>
            </p:cNvPr>
            <p:cNvCxnSpPr>
              <a:cxnSpLocks/>
            </p:cNvCxnSpPr>
            <p:nvPr/>
          </p:nvCxnSpPr>
          <p:spPr>
            <a:xfrm>
              <a:off x="4799583" y="2235813"/>
              <a:ext cx="7086625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90E78E-6297-BDB5-1D3D-320E9041AFD9}"/>
                </a:ext>
              </a:extLst>
            </p:cNvPr>
            <p:cNvCxnSpPr>
              <a:cxnSpLocks/>
            </p:cNvCxnSpPr>
            <p:nvPr/>
          </p:nvCxnSpPr>
          <p:spPr>
            <a:xfrm>
              <a:off x="4799582" y="2192170"/>
              <a:ext cx="708662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997E48-B0C3-3C7C-0FBF-6B3EC89A912F}"/>
                </a:ext>
              </a:extLst>
            </p:cNvPr>
            <p:cNvCxnSpPr>
              <a:cxnSpLocks/>
            </p:cNvCxnSpPr>
            <p:nvPr/>
          </p:nvCxnSpPr>
          <p:spPr>
            <a:xfrm>
              <a:off x="4799582" y="4350677"/>
              <a:ext cx="708662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2BFB3A-9D79-3C2F-9832-A438585FD9D3}"/>
                </a:ext>
              </a:extLst>
            </p:cNvPr>
            <p:cNvCxnSpPr>
              <a:cxnSpLocks/>
            </p:cNvCxnSpPr>
            <p:nvPr/>
          </p:nvCxnSpPr>
          <p:spPr>
            <a:xfrm>
              <a:off x="4799582" y="4392378"/>
              <a:ext cx="70866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B7875C-C235-21D2-C9E7-BD6981CD2876}"/>
              </a:ext>
            </a:extLst>
          </p:cNvPr>
          <p:cNvGrpSpPr/>
          <p:nvPr/>
        </p:nvGrpSpPr>
        <p:grpSpPr>
          <a:xfrm>
            <a:off x="857504" y="845312"/>
            <a:ext cx="3532207" cy="5165344"/>
            <a:chOff x="843441" y="849376"/>
            <a:chExt cx="3561391" cy="51660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20EC2E-9132-AB66-49FA-28578C476B87}"/>
                </a:ext>
              </a:extLst>
            </p:cNvPr>
            <p:cNvSpPr/>
            <p:nvPr/>
          </p:nvSpPr>
          <p:spPr>
            <a:xfrm>
              <a:off x="843441" y="849376"/>
              <a:ext cx="3561391" cy="51660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erson in a suit and tie holding a keyboard&#10;&#10;Description automatically generated">
              <a:extLst>
                <a:ext uri="{FF2B5EF4-FFF2-40B4-BE49-F238E27FC236}">
                  <a16:creationId xmlns:a16="http://schemas.microsoft.com/office/drawing/2014/main" id="{61AFD63D-BBC6-E43B-E680-5A8A5874A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93" y="877824"/>
              <a:ext cx="3493228" cy="5092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146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F474-3FD2-C315-D7EC-B8354040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A35E1-D17A-DC94-CA66-6DA8FA90D80A}"/>
              </a:ext>
            </a:extLst>
          </p:cNvPr>
          <p:cNvSpPr/>
          <p:nvPr/>
        </p:nvSpPr>
        <p:spPr>
          <a:xfrm>
            <a:off x="77216" y="2092772"/>
            <a:ext cx="12025376" cy="4692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AF83C-6A30-39DC-05BC-4D10D75BEA5B}"/>
              </a:ext>
            </a:extLst>
          </p:cNvPr>
          <p:cNvSpPr txBox="1"/>
          <p:nvPr/>
        </p:nvSpPr>
        <p:spPr>
          <a:xfrm>
            <a:off x="42930" y="3750166"/>
            <a:ext cx="11419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OpenGL 1.0. (1992)</a:t>
            </a:r>
          </a:p>
        </p:txBody>
      </p:sp>
      <p:pic>
        <p:nvPicPr>
          <p:cNvPr id="8" name="Picture 20" descr="Image result for opengl">
            <a:extLst>
              <a:ext uri="{FF2B5EF4-FFF2-40B4-BE49-F238E27FC236}">
                <a16:creationId xmlns:a16="http://schemas.microsoft.com/office/drawing/2014/main" id="{55C06DA8-D924-D3B6-8893-2CB8417F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3" y="3311676"/>
            <a:ext cx="1004873" cy="4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6DF440-F9D0-1112-9F56-B706CC914124}"/>
              </a:ext>
            </a:extLst>
          </p:cNvPr>
          <p:cNvSpPr txBox="1"/>
          <p:nvPr/>
        </p:nvSpPr>
        <p:spPr>
          <a:xfrm>
            <a:off x="794043" y="3899275"/>
            <a:ext cx="1584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NVidia inc. (1993)</a:t>
            </a:r>
          </a:p>
        </p:txBody>
      </p:sp>
      <p:pic>
        <p:nvPicPr>
          <p:cNvPr id="10" name="Picture 22" descr="Image result for nvidia">
            <a:extLst>
              <a:ext uri="{FF2B5EF4-FFF2-40B4-BE49-F238E27FC236}">
                <a16:creationId xmlns:a16="http://schemas.microsoft.com/office/drawing/2014/main" id="{447CDD8C-6DB4-5756-099F-53C091C5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17" y="3366663"/>
            <a:ext cx="684411" cy="5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2D87D6-D528-B46D-60E8-FD7351F1935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586523" y="4114719"/>
            <a:ext cx="0" cy="148417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F305C-9B21-8F02-8A5B-AD03E1160D4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13893" y="3965610"/>
            <a:ext cx="0" cy="297526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85F1B6-212C-D72D-EA53-244D5A294DF3}"/>
              </a:ext>
            </a:extLst>
          </p:cNvPr>
          <p:cNvSpPr txBox="1"/>
          <p:nvPr/>
        </p:nvSpPr>
        <p:spPr>
          <a:xfrm>
            <a:off x="4507609" y="3939378"/>
            <a:ext cx="1659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3dfx Voodoo / Glide API (1996)</a:t>
            </a:r>
          </a:p>
        </p:txBody>
      </p:sp>
      <p:pic>
        <p:nvPicPr>
          <p:cNvPr id="24" name="Picture 24" descr="Image result for voodoo glide API">
            <a:extLst>
              <a:ext uri="{FF2B5EF4-FFF2-40B4-BE49-F238E27FC236}">
                <a16:creationId xmlns:a16="http://schemas.microsoft.com/office/drawing/2014/main" id="{822E0267-E554-F746-5AFD-AF3BA8D2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95" y="3353962"/>
            <a:ext cx="882488" cy="56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6" descr="Image result for Direct3D">
            <a:extLst>
              <a:ext uri="{FF2B5EF4-FFF2-40B4-BE49-F238E27FC236}">
                <a16:creationId xmlns:a16="http://schemas.microsoft.com/office/drawing/2014/main" id="{8EFCD744-F27D-3B32-835F-FC9F07D3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95" y="2572874"/>
            <a:ext cx="618153" cy="5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A0EFE1-E41F-26DB-36AE-57CE34D4DDBA}"/>
              </a:ext>
            </a:extLst>
          </p:cNvPr>
          <p:cNvSpPr txBox="1"/>
          <p:nvPr/>
        </p:nvSpPr>
        <p:spPr>
          <a:xfrm>
            <a:off x="4507609" y="3117899"/>
            <a:ext cx="1659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Direct3D (1996)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3536AE-8331-9A93-B8B7-CE73C52625F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337132" y="4154822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D1E9BC-DEAE-BCF5-1823-65E2AFA2B121}"/>
              </a:ext>
            </a:extLst>
          </p:cNvPr>
          <p:cNvSpPr txBox="1"/>
          <p:nvPr/>
        </p:nvSpPr>
        <p:spPr>
          <a:xfrm>
            <a:off x="6971612" y="3933564"/>
            <a:ext cx="1584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NVidia Riva 128 (1997)</a:t>
            </a:r>
          </a:p>
        </p:txBody>
      </p:sp>
      <p:pic>
        <p:nvPicPr>
          <p:cNvPr id="32" name="Picture 22" descr="Image result for nvidia">
            <a:extLst>
              <a:ext uri="{FF2B5EF4-FFF2-40B4-BE49-F238E27FC236}">
                <a16:creationId xmlns:a16="http://schemas.microsoft.com/office/drawing/2014/main" id="{752FB3E7-E1C7-D6FD-80C3-CBFB255C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6" y="3400952"/>
            <a:ext cx="684411" cy="5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4BE527-029C-E87F-F6B7-A8502EB0B031}"/>
              </a:ext>
            </a:extLst>
          </p:cNvPr>
          <p:cNvCxnSpPr>
            <a:cxnSpLocks/>
          </p:cNvCxnSpPr>
          <p:nvPr/>
        </p:nvCxnSpPr>
        <p:spPr>
          <a:xfrm flipV="1">
            <a:off x="7757776" y="4151495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BCC7EE-3AEB-951C-18DA-FF1CA1775F32}"/>
              </a:ext>
            </a:extLst>
          </p:cNvPr>
          <p:cNvCxnSpPr/>
          <p:nvPr/>
        </p:nvCxnSpPr>
        <p:spPr>
          <a:xfrm>
            <a:off x="430784" y="4263136"/>
            <a:ext cx="11245088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atari jaguar">
            <a:extLst>
              <a:ext uri="{FF2B5EF4-FFF2-40B4-BE49-F238E27FC236}">
                <a16:creationId xmlns:a16="http://schemas.microsoft.com/office/drawing/2014/main" id="{F93A83C3-9059-5A9E-88C6-5EF6B85E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17" y="4420420"/>
            <a:ext cx="1266242" cy="8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43ECD54-4C24-12B3-F3BA-D6083CC25C3C}"/>
              </a:ext>
            </a:extLst>
          </p:cNvPr>
          <p:cNvSpPr txBox="1"/>
          <p:nvPr/>
        </p:nvSpPr>
        <p:spPr>
          <a:xfrm>
            <a:off x="1296012" y="5259418"/>
            <a:ext cx="10713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Atari Jaguar (1994)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68065B-55D6-0253-6B96-4182169BB5D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877438" y="4263136"/>
            <a:ext cx="0" cy="157284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271363-1198-AD7B-3D14-791503C686A7}"/>
              </a:ext>
            </a:extLst>
          </p:cNvPr>
          <p:cNvCxnSpPr>
            <a:cxnSpLocks/>
          </p:cNvCxnSpPr>
          <p:nvPr/>
        </p:nvCxnSpPr>
        <p:spPr>
          <a:xfrm>
            <a:off x="3249038" y="4263136"/>
            <a:ext cx="0" cy="157284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Image result for SEGA 32X">
            <a:extLst>
              <a:ext uri="{FF2B5EF4-FFF2-40B4-BE49-F238E27FC236}">
                <a16:creationId xmlns:a16="http://schemas.microsoft.com/office/drawing/2014/main" id="{63ABBB73-4582-AB58-4E5D-80079F33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40" y="4527445"/>
            <a:ext cx="1192139" cy="7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Image result for playstation 1">
            <a:extLst>
              <a:ext uri="{FF2B5EF4-FFF2-40B4-BE49-F238E27FC236}">
                <a16:creationId xmlns:a16="http://schemas.microsoft.com/office/drawing/2014/main" id="{8C855EEC-0DB0-9CC7-10B0-521A1398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66" y="5944460"/>
            <a:ext cx="1781629" cy="8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mage result for SEGA saturn">
            <a:extLst>
              <a:ext uri="{FF2B5EF4-FFF2-40B4-BE49-F238E27FC236}">
                <a16:creationId xmlns:a16="http://schemas.microsoft.com/office/drawing/2014/main" id="{38D89E26-047D-C896-CC5A-B78BC597A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94" y="5344676"/>
            <a:ext cx="1413074" cy="78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7A4EB1-ED04-A41C-0D39-748609C2001D}"/>
              </a:ext>
            </a:extLst>
          </p:cNvPr>
          <p:cNvSpPr txBox="1"/>
          <p:nvPr/>
        </p:nvSpPr>
        <p:spPr>
          <a:xfrm>
            <a:off x="3261157" y="4560663"/>
            <a:ext cx="998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SEGA 32X (1995)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2C050E-1011-D81B-861F-0DB03BE61E38}"/>
              </a:ext>
            </a:extLst>
          </p:cNvPr>
          <p:cNvSpPr txBox="1"/>
          <p:nvPr/>
        </p:nvSpPr>
        <p:spPr>
          <a:xfrm>
            <a:off x="3744842" y="5815950"/>
            <a:ext cx="1311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PlayStation (1995)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BE3CA6-0042-2661-0151-A9B55E4FAE1A}"/>
              </a:ext>
            </a:extLst>
          </p:cNvPr>
          <p:cNvSpPr txBox="1"/>
          <p:nvPr/>
        </p:nvSpPr>
        <p:spPr>
          <a:xfrm>
            <a:off x="3428991" y="5243906"/>
            <a:ext cx="1192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SEGA Saturn (1995)</a:t>
            </a:r>
          </a:p>
        </p:txBody>
      </p:sp>
      <p:pic>
        <p:nvPicPr>
          <p:cNvPr id="49" name="Picture 10" descr="Image result for gameboy pocket">
            <a:extLst>
              <a:ext uri="{FF2B5EF4-FFF2-40B4-BE49-F238E27FC236}">
                <a16:creationId xmlns:a16="http://schemas.microsoft.com/office/drawing/2014/main" id="{7833E7E9-D872-BCE0-92FF-AC5AD050F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35" y="4725259"/>
            <a:ext cx="572407" cy="9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0532262-6610-2A34-61B4-C39FD87BD9D2}"/>
              </a:ext>
            </a:extLst>
          </p:cNvPr>
          <p:cNvSpPr txBox="1"/>
          <p:nvPr/>
        </p:nvSpPr>
        <p:spPr>
          <a:xfrm>
            <a:off x="4503325" y="5605747"/>
            <a:ext cx="1734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Gameboy Pocket (1996)</a:t>
            </a:r>
          </a:p>
        </p:txBody>
      </p:sp>
      <p:pic>
        <p:nvPicPr>
          <p:cNvPr id="52" name="Picture 12" descr="Image result for N64">
            <a:extLst>
              <a:ext uri="{FF2B5EF4-FFF2-40B4-BE49-F238E27FC236}">
                <a16:creationId xmlns:a16="http://schemas.microsoft.com/office/drawing/2014/main" id="{A21420EE-EC67-4187-3008-33E851021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11005" r="4672" b="11005"/>
          <a:stretch/>
        </p:blipFill>
        <p:spPr bwMode="auto">
          <a:xfrm>
            <a:off x="7111692" y="4694532"/>
            <a:ext cx="1403798" cy="8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FBA2A75-0767-1ACD-2B89-A332076E8784}"/>
              </a:ext>
            </a:extLst>
          </p:cNvPr>
          <p:cNvSpPr txBox="1"/>
          <p:nvPr/>
        </p:nvSpPr>
        <p:spPr>
          <a:xfrm>
            <a:off x="7275063" y="5366947"/>
            <a:ext cx="1077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N64 (1997)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FDDAC16-3BA1-3B6A-2AA4-B622CDD73B3D}"/>
              </a:ext>
            </a:extLst>
          </p:cNvPr>
          <p:cNvCxnSpPr>
            <a:cxnSpLocks/>
          </p:cNvCxnSpPr>
          <p:nvPr/>
        </p:nvCxnSpPr>
        <p:spPr>
          <a:xfrm>
            <a:off x="10094159" y="4263136"/>
            <a:ext cx="0" cy="157284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8" descr="Image result for sega dreamcast">
            <a:extLst>
              <a:ext uri="{FF2B5EF4-FFF2-40B4-BE49-F238E27FC236}">
                <a16:creationId xmlns:a16="http://schemas.microsoft.com/office/drawing/2014/main" id="{D0462A71-CFD3-7982-8383-E07989F4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06" y="4560663"/>
            <a:ext cx="1687462" cy="8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5787554-88D8-EF16-3C55-4EC891EC90D4}"/>
              </a:ext>
            </a:extLst>
          </p:cNvPr>
          <p:cNvSpPr txBox="1"/>
          <p:nvPr/>
        </p:nvSpPr>
        <p:spPr>
          <a:xfrm>
            <a:off x="9167832" y="5349312"/>
            <a:ext cx="1838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SEGA Dreamcast  (1999)</a:t>
            </a:r>
          </a:p>
        </p:txBody>
      </p:sp>
      <p:pic>
        <p:nvPicPr>
          <p:cNvPr id="57" name="Picture 14" descr="Image result for N64 Goldeneye">
            <a:extLst>
              <a:ext uri="{FF2B5EF4-FFF2-40B4-BE49-F238E27FC236}">
                <a16:creationId xmlns:a16="http://schemas.microsoft.com/office/drawing/2014/main" id="{4F68A8F3-20CE-87ED-2151-12BB8DC0F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49" y="5582391"/>
            <a:ext cx="1281516" cy="9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BCC16B7-96AE-3FD1-F030-16F617F3B78F}"/>
              </a:ext>
            </a:extLst>
          </p:cNvPr>
          <p:cNvSpPr txBox="1"/>
          <p:nvPr/>
        </p:nvSpPr>
        <p:spPr>
          <a:xfrm>
            <a:off x="6342827" y="6509235"/>
            <a:ext cx="1584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solidFill>
                  <a:schemeClr val="bg1"/>
                </a:solidFill>
              </a:rPr>
              <a:t>GoldenEye</a:t>
            </a:r>
            <a:r>
              <a:rPr lang="en-GB" sz="800" dirty="0">
                <a:solidFill>
                  <a:schemeClr val="bg1"/>
                </a:solidFill>
              </a:rPr>
              <a:t> © Rare</a:t>
            </a:r>
          </a:p>
        </p:txBody>
      </p:sp>
      <p:pic>
        <p:nvPicPr>
          <p:cNvPr id="59" name="Picture 16" descr="Related image">
            <a:extLst>
              <a:ext uri="{FF2B5EF4-FFF2-40B4-BE49-F238E27FC236}">
                <a16:creationId xmlns:a16="http://schemas.microsoft.com/office/drawing/2014/main" id="{3969A2A9-2773-2C29-E867-8E257CF2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87" y="5594500"/>
            <a:ext cx="1281516" cy="96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1BABED8-81F5-A270-3C2A-B02902D6DEDF}"/>
              </a:ext>
            </a:extLst>
          </p:cNvPr>
          <p:cNvSpPr txBox="1"/>
          <p:nvPr/>
        </p:nvSpPr>
        <p:spPr>
          <a:xfrm>
            <a:off x="7664036" y="6501488"/>
            <a:ext cx="1785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solidFill>
                  <a:schemeClr val="bg1"/>
                </a:solidFill>
              </a:rPr>
              <a:t>MarioKart</a:t>
            </a:r>
            <a:r>
              <a:rPr lang="en-GB" sz="800" dirty="0">
                <a:solidFill>
                  <a:schemeClr val="bg1"/>
                </a:solidFill>
              </a:rPr>
              <a:t> 64 © Nintendo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83A-05EC-AE66-51AC-FE89FCF0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" y="2184658"/>
            <a:ext cx="1291285" cy="372007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1990s…</a:t>
            </a:r>
          </a:p>
        </p:txBody>
      </p:sp>
    </p:spTree>
    <p:extLst>
      <p:ext uri="{BB962C8B-B14F-4D97-AF65-F5344CB8AC3E}">
        <p14:creationId xmlns:p14="http://schemas.microsoft.com/office/powerpoint/2010/main" val="128071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3" grpId="0"/>
      <p:bldP spid="26" grpId="0"/>
      <p:bldP spid="31" grpId="0"/>
      <p:bldP spid="35" grpId="0"/>
      <p:bldP spid="43" grpId="0"/>
      <p:bldP spid="44" grpId="0"/>
      <p:bldP spid="45" grpId="0"/>
      <p:bldP spid="50" grpId="0"/>
      <p:bldP spid="53" grpId="0"/>
      <p:bldP spid="56" grpId="0"/>
      <p:bldP spid="58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D310-2A2A-F519-8716-240FAFAA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4BE0-DF40-DD20-2EEE-A1726AD5F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5016860" cy="434337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sz="2200" dirty="0"/>
              <a:t>Continued growth of GUIs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Development of dedicated 3D Graphics cards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CD Rom became the predominant method for data storage – Cartridges also still in use.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Emergence of the Internet and competitive gaming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More popular licensing of games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Consoles were the dominant platform during this period – Sega </a:t>
            </a:r>
            <a:r>
              <a:rPr lang="en-GB" sz="2200" dirty="0" err="1"/>
              <a:t>Megadrive</a:t>
            </a:r>
            <a:r>
              <a:rPr lang="en-GB" sz="2200" dirty="0"/>
              <a:t>, SNES, N64, PlayStation…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Early attempts at VR</a:t>
            </a:r>
          </a:p>
          <a:p>
            <a:pPr>
              <a:lnSpc>
                <a:spcPct val="110000"/>
              </a:lnSpc>
            </a:pPr>
            <a:endParaRPr lang="en-GB" sz="1400" dirty="0"/>
          </a:p>
        </p:txBody>
      </p:sp>
      <p:pic>
        <p:nvPicPr>
          <p:cNvPr id="4" name="Picture 2" descr="Image result for VR in the 90s">
            <a:extLst>
              <a:ext uri="{FF2B5EF4-FFF2-40B4-BE49-F238E27FC236}">
                <a16:creationId xmlns:a16="http://schemas.microsoft.com/office/drawing/2014/main" id="{FFB19898-E654-9785-BD8F-52A2BF78E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0"/>
          <a:stretch/>
        </p:blipFill>
        <p:spPr bwMode="auto">
          <a:xfrm>
            <a:off x="6357257" y="2210935"/>
            <a:ext cx="4833257" cy="3493180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4C91-705E-BFBE-1A5C-E9B77C6B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012-2D88-9B78-EB16-3959A579D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744" y="1837622"/>
            <a:ext cx="1365766" cy="41531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1990s…</a:t>
            </a:r>
          </a:p>
        </p:txBody>
      </p:sp>
      <p:pic>
        <p:nvPicPr>
          <p:cNvPr id="4" name="Picture 2" descr="Image result for half life">
            <a:extLst>
              <a:ext uri="{FF2B5EF4-FFF2-40B4-BE49-F238E27FC236}">
                <a16:creationId xmlns:a16="http://schemas.microsoft.com/office/drawing/2014/main" id="{64746591-EE41-724F-A94D-9C2666825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r="16179"/>
          <a:stretch/>
        </p:blipFill>
        <p:spPr bwMode="auto">
          <a:xfrm>
            <a:off x="7827336" y="2569956"/>
            <a:ext cx="3103787" cy="22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quake i">
            <a:extLst>
              <a:ext uri="{FF2B5EF4-FFF2-40B4-BE49-F238E27FC236}">
                <a16:creationId xmlns:a16="http://schemas.microsoft.com/office/drawing/2014/main" id="{B6E2AB5F-9A01-5742-FAEE-B837F8CFF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" b="2562"/>
          <a:stretch/>
        </p:blipFill>
        <p:spPr bwMode="auto">
          <a:xfrm>
            <a:off x="4447806" y="2569956"/>
            <a:ext cx="3103786" cy="22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oom 1">
            <a:extLst>
              <a:ext uri="{FF2B5EF4-FFF2-40B4-BE49-F238E27FC236}">
                <a16:creationId xmlns:a16="http://schemas.microsoft.com/office/drawing/2014/main" id="{79DAC661-F45A-DBC8-B728-D890AB33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76" y="2576372"/>
            <a:ext cx="3103786" cy="22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6DA7C-4EB8-D314-59EA-BAF1F1948995}"/>
              </a:ext>
            </a:extLst>
          </p:cNvPr>
          <p:cNvSpPr txBox="1"/>
          <p:nvPr/>
        </p:nvSpPr>
        <p:spPr>
          <a:xfrm>
            <a:off x="4392873" y="2345981"/>
            <a:ext cx="92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Quake I ©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0368D-375A-D02F-0F45-4B57397CBEEE}"/>
              </a:ext>
            </a:extLst>
          </p:cNvPr>
          <p:cNvSpPr txBox="1"/>
          <p:nvPr/>
        </p:nvSpPr>
        <p:spPr>
          <a:xfrm>
            <a:off x="978011" y="2359149"/>
            <a:ext cx="697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Doom ©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56AE5-61FA-45EF-FDC5-4D6ED067D607}"/>
              </a:ext>
            </a:extLst>
          </p:cNvPr>
          <p:cNvSpPr txBox="1"/>
          <p:nvPr/>
        </p:nvSpPr>
        <p:spPr>
          <a:xfrm>
            <a:off x="7701565" y="2366844"/>
            <a:ext cx="9245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/>
              <a:t>Half Life © Valve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1417F-CE45-20B4-1FEA-6DC1EBB19F27}"/>
              </a:ext>
            </a:extLst>
          </p:cNvPr>
          <p:cNvSpPr txBox="1"/>
          <p:nvPr/>
        </p:nvSpPr>
        <p:spPr>
          <a:xfrm>
            <a:off x="1827689" y="4759912"/>
            <a:ext cx="158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Doom (1993)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838DA-5FCA-B00A-3DE1-B5C3C2480094}"/>
              </a:ext>
            </a:extLst>
          </p:cNvPr>
          <p:cNvSpPr txBox="1"/>
          <p:nvPr/>
        </p:nvSpPr>
        <p:spPr>
          <a:xfrm>
            <a:off x="8626082" y="4791922"/>
            <a:ext cx="158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Half Life (1998)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5876E-CA09-C6F8-E70C-9F7F8D2816E7}"/>
              </a:ext>
            </a:extLst>
          </p:cNvPr>
          <p:cNvSpPr txBox="1"/>
          <p:nvPr/>
        </p:nvSpPr>
        <p:spPr>
          <a:xfrm>
            <a:off x="5130115" y="4793172"/>
            <a:ext cx="158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Quake I (1996)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2763D-42DD-69B5-2F18-93C870EBD685}"/>
              </a:ext>
            </a:extLst>
          </p:cNvPr>
          <p:cNvGrpSpPr/>
          <p:nvPr/>
        </p:nvGrpSpPr>
        <p:grpSpPr>
          <a:xfrm>
            <a:off x="1178049" y="5115356"/>
            <a:ext cx="9643300" cy="470862"/>
            <a:chOff x="1178049" y="5115356"/>
            <a:chExt cx="9643300" cy="47086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76BF27-30EF-6B91-0E79-F318570B36E2}"/>
                </a:ext>
              </a:extLst>
            </p:cNvPr>
            <p:cNvCxnSpPr>
              <a:cxnSpLocks/>
            </p:cNvCxnSpPr>
            <p:nvPr/>
          </p:nvCxnSpPr>
          <p:spPr>
            <a:xfrm>
              <a:off x="1178049" y="5586218"/>
              <a:ext cx="9643300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2325D6-6A8E-7099-0271-DFC6F81AB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0169" y="5115356"/>
              <a:ext cx="0" cy="47086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FEC071-4D98-0E68-0B74-7AE960E596A1}"/>
                </a:ext>
              </a:extLst>
            </p:cNvPr>
            <p:cNvCxnSpPr/>
            <p:nvPr/>
          </p:nvCxnSpPr>
          <p:spPr>
            <a:xfrm flipV="1">
              <a:off x="5922595" y="5115356"/>
              <a:ext cx="0" cy="47086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0271C4-A939-EDC5-A7B4-3DEF3DFAA4A2}"/>
                </a:ext>
              </a:extLst>
            </p:cNvPr>
            <p:cNvCxnSpPr/>
            <p:nvPr/>
          </p:nvCxnSpPr>
          <p:spPr>
            <a:xfrm flipV="1">
              <a:off x="9423547" y="5115356"/>
              <a:ext cx="0" cy="47086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1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F474-3FD2-C315-D7EC-B8354040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A35E1-D17A-DC94-CA66-6DA8FA90D80A}"/>
              </a:ext>
            </a:extLst>
          </p:cNvPr>
          <p:cNvSpPr/>
          <p:nvPr/>
        </p:nvSpPr>
        <p:spPr>
          <a:xfrm>
            <a:off x="77216" y="2092772"/>
            <a:ext cx="12025376" cy="4692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2D87D6-D528-B46D-60E8-FD7351F1935E}"/>
              </a:ext>
            </a:extLst>
          </p:cNvPr>
          <p:cNvCxnSpPr>
            <a:cxnSpLocks/>
          </p:cNvCxnSpPr>
          <p:nvPr/>
        </p:nvCxnSpPr>
        <p:spPr>
          <a:xfrm flipV="1">
            <a:off x="1005371" y="4077286"/>
            <a:ext cx="0" cy="148417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4BE527-029C-E87F-F6B7-A8502EB0B031}"/>
              </a:ext>
            </a:extLst>
          </p:cNvPr>
          <p:cNvCxnSpPr>
            <a:cxnSpLocks/>
          </p:cNvCxnSpPr>
          <p:nvPr/>
        </p:nvCxnSpPr>
        <p:spPr>
          <a:xfrm flipV="1">
            <a:off x="10542040" y="4034325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68065B-55D6-0253-6B96-4182169BB5D6}"/>
              </a:ext>
            </a:extLst>
          </p:cNvPr>
          <p:cNvCxnSpPr>
            <a:cxnSpLocks/>
          </p:cNvCxnSpPr>
          <p:nvPr/>
        </p:nvCxnSpPr>
        <p:spPr>
          <a:xfrm>
            <a:off x="540382" y="4268176"/>
            <a:ext cx="0" cy="157284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271363-1198-AD7B-3D14-791503C686A7}"/>
              </a:ext>
            </a:extLst>
          </p:cNvPr>
          <p:cNvCxnSpPr>
            <a:cxnSpLocks/>
          </p:cNvCxnSpPr>
          <p:nvPr/>
        </p:nvCxnSpPr>
        <p:spPr>
          <a:xfrm>
            <a:off x="2489070" y="4281580"/>
            <a:ext cx="0" cy="157284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83A-05EC-AE66-51AC-FE89FCF0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" y="2184658"/>
            <a:ext cx="1291285" cy="372007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2000s…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0E7BF9-74CA-6A0F-CF33-675587375E17}"/>
              </a:ext>
            </a:extLst>
          </p:cNvPr>
          <p:cNvCxnSpPr>
            <a:cxnSpLocks/>
          </p:cNvCxnSpPr>
          <p:nvPr/>
        </p:nvCxnSpPr>
        <p:spPr>
          <a:xfrm flipV="1">
            <a:off x="8532597" y="3928523"/>
            <a:ext cx="0" cy="297526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BCC7EE-3AEB-951C-18DA-FF1CA1775F32}"/>
              </a:ext>
            </a:extLst>
          </p:cNvPr>
          <p:cNvCxnSpPr/>
          <p:nvPr/>
        </p:nvCxnSpPr>
        <p:spPr>
          <a:xfrm>
            <a:off x="430784" y="4263136"/>
            <a:ext cx="11245088" cy="0"/>
          </a:xfrm>
          <a:prstGeom prst="straightConnector1">
            <a:avLst/>
          </a:prstGeom>
          <a:ln w="57150"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PS2">
            <a:extLst>
              <a:ext uri="{FF2B5EF4-FFF2-40B4-BE49-F238E27FC236}">
                <a16:creationId xmlns:a16="http://schemas.microsoft.com/office/drawing/2014/main" id="{B305A7F3-2D9F-3CD4-9993-77EAC4E4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8" y="4495879"/>
            <a:ext cx="1200486" cy="7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933F9E-EDCC-EDE1-8C42-3EBD1CED3977}"/>
              </a:ext>
            </a:extLst>
          </p:cNvPr>
          <p:cNvSpPr txBox="1"/>
          <p:nvPr/>
        </p:nvSpPr>
        <p:spPr>
          <a:xfrm>
            <a:off x="134138" y="5299936"/>
            <a:ext cx="1390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Sony PlayStation 2 (2000)</a:t>
            </a:r>
          </a:p>
        </p:txBody>
      </p:sp>
      <p:pic>
        <p:nvPicPr>
          <p:cNvPr id="14" name="Picture 24" descr="Image result for ico game">
            <a:extLst>
              <a:ext uri="{FF2B5EF4-FFF2-40B4-BE49-F238E27FC236}">
                <a16:creationId xmlns:a16="http://schemas.microsoft.com/office/drawing/2014/main" id="{F9345157-0362-17B6-CEDE-D3FB28A2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6" y="5535158"/>
            <a:ext cx="598337" cy="8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CFCE81-34F6-1CB0-5AF6-2AC18D29214C}"/>
              </a:ext>
            </a:extLst>
          </p:cNvPr>
          <p:cNvSpPr txBox="1"/>
          <p:nvPr/>
        </p:nvSpPr>
        <p:spPr>
          <a:xfrm>
            <a:off x="398499" y="6407302"/>
            <a:ext cx="671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 err="1">
                <a:solidFill>
                  <a:schemeClr val="bg1"/>
                </a:solidFill>
              </a:rPr>
              <a:t>Ico</a:t>
            </a:r>
            <a:r>
              <a:rPr lang="en-GB" sz="800" dirty="0">
                <a:solidFill>
                  <a:schemeClr val="bg1"/>
                </a:solidFill>
              </a:rPr>
              <a:t> (2001)</a:t>
            </a:r>
          </a:p>
        </p:txBody>
      </p:sp>
      <p:pic>
        <p:nvPicPr>
          <p:cNvPr id="16" name="Picture 4" descr="Image result for gameboy advance">
            <a:extLst>
              <a:ext uri="{FF2B5EF4-FFF2-40B4-BE49-F238E27FC236}">
                <a16:creationId xmlns:a16="http://schemas.microsoft.com/office/drawing/2014/main" id="{040F3308-9AEA-C87F-804F-272D6C5A4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22747" r="7810" b="25060"/>
          <a:stretch/>
        </p:blipFill>
        <p:spPr bwMode="auto">
          <a:xfrm>
            <a:off x="601003" y="3348223"/>
            <a:ext cx="808735" cy="49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FC34E3-E989-FCD8-C7D5-05628B11CF53}"/>
              </a:ext>
            </a:extLst>
          </p:cNvPr>
          <p:cNvCxnSpPr/>
          <p:nvPr/>
        </p:nvCxnSpPr>
        <p:spPr>
          <a:xfrm>
            <a:off x="3661685" y="3946034"/>
            <a:ext cx="3103296" cy="0"/>
          </a:xfrm>
          <a:prstGeom prst="straightConnector1">
            <a:avLst/>
          </a:prstGeom>
          <a:ln w="38100">
            <a:headEnd type="oval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6E8287-4F87-5236-3A6F-32F247B701EC}"/>
              </a:ext>
            </a:extLst>
          </p:cNvPr>
          <p:cNvSpPr txBox="1"/>
          <p:nvPr/>
        </p:nvSpPr>
        <p:spPr>
          <a:xfrm>
            <a:off x="134138" y="3828870"/>
            <a:ext cx="18157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Gameboy Advance (2001)</a:t>
            </a:r>
          </a:p>
        </p:txBody>
      </p:sp>
      <p:pic>
        <p:nvPicPr>
          <p:cNvPr id="19" name="Picture 6" descr="Image result for gamecube">
            <a:extLst>
              <a:ext uri="{FF2B5EF4-FFF2-40B4-BE49-F238E27FC236}">
                <a16:creationId xmlns:a16="http://schemas.microsoft.com/office/drawing/2014/main" id="{8362AD69-9BD7-B456-D4D0-085A5D6B0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24" y="4560434"/>
            <a:ext cx="1497906" cy="8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A99935-36F6-A666-CE10-80C8268A4B46}"/>
              </a:ext>
            </a:extLst>
          </p:cNvPr>
          <p:cNvSpPr txBox="1"/>
          <p:nvPr/>
        </p:nvSpPr>
        <p:spPr>
          <a:xfrm>
            <a:off x="2048619" y="5342463"/>
            <a:ext cx="104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Nintendo GameCube (2002)</a:t>
            </a:r>
          </a:p>
        </p:txBody>
      </p:sp>
      <p:pic>
        <p:nvPicPr>
          <p:cNvPr id="21" name="Picture 8" descr="Image result for xbox">
            <a:extLst>
              <a:ext uri="{FF2B5EF4-FFF2-40B4-BE49-F238E27FC236}">
                <a16:creationId xmlns:a16="http://schemas.microsoft.com/office/drawing/2014/main" id="{B0604391-C666-3827-BFDE-D9E5625F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25" y="5681017"/>
            <a:ext cx="1370105" cy="6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7B19AA-7FFC-3346-7767-88B7BD63AEAB}"/>
              </a:ext>
            </a:extLst>
          </p:cNvPr>
          <p:cNvSpPr txBox="1"/>
          <p:nvPr/>
        </p:nvSpPr>
        <p:spPr>
          <a:xfrm>
            <a:off x="2410945" y="6248400"/>
            <a:ext cx="755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(2002)</a:t>
            </a:r>
          </a:p>
        </p:txBody>
      </p:sp>
      <p:pic>
        <p:nvPicPr>
          <p:cNvPr id="28" name="Picture 14" descr="Image result for Nintendo DS 2005">
            <a:extLst>
              <a:ext uri="{FF2B5EF4-FFF2-40B4-BE49-F238E27FC236}">
                <a16:creationId xmlns:a16="http://schemas.microsoft.com/office/drawing/2014/main" id="{6645CF57-C61B-EF96-1D62-B411942B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84" y="2951900"/>
            <a:ext cx="951124" cy="7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96A9C5-81D7-5C98-3180-5FE8E00E64EB}"/>
              </a:ext>
            </a:extLst>
          </p:cNvPr>
          <p:cNvSpPr txBox="1"/>
          <p:nvPr/>
        </p:nvSpPr>
        <p:spPr>
          <a:xfrm>
            <a:off x="3450472" y="3692040"/>
            <a:ext cx="1125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Nintendo DS (2005)</a:t>
            </a:r>
          </a:p>
        </p:txBody>
      </p:sp>
      <p:pic>
        <p:nvPicPr>
          <p:cNvPr id="30" name="Picture 16" descr="Image result for Sony PSP">
            <a:extLst>
              <a:ext uri="{FF2B5EF4-FFF2-40B4-BE49-F238E27FC236}">
                <a16:creationId xmlns:a16="http://schemas.microsoft.com/office/drawing/2014/main" id="{CBFF38DA-47BA-CCB3-3834-AC8D9DA2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55" y="2983926"/>
            <a:ext cx="1226962" cy="6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429F6C-BD98-5174-713C-A9DB0B8FB436}"/>
              </a:ext>
            </a:extLst>
          </p:cNvPr>
          <p:cNvSpPr txBox="1"/>
          <p:nvPr/>
        </p:nvSpPr>
        <p:spPr>
          <a:xfrm>
            <a:off x="4592094" y="3692040"/>
            <a:ext cx="997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Sony PSP(2005)</a:t>
            </a:r>
          </a:p>
        </p:txBody>
      </p:sp>
      <p:pic>
        <p:nvPicPr>
          <p:cNvPr id="38" name="Picture 18" descr="Image result for xbox 360">
            <a:extLst>
              <a:ext uri="{FF2B5EF4-FFF2-40B4-BE49-F238E27FC236}">
                <a16:creationId xmlns:a16="http://schemas.microsoft.com/office/drawing/2014/main" id="{FFDAB5B8-2B3E-0A34-5E35-A7D0543E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6" y="2250804"/>
            <a:ext cx="985620" cy="14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F305C-9B21-8F02-8A5B-AD03E1160D43}"/>
              </a:ext>
            </a:extLst>
          </p:cNvPr>
          <p:cNvCxnSpPr>
            <a:cxnSpLocks/>
          </p:cNvCxnSpPr>
          <p:nvPr/>
        </p:nvCxnSpPr>
        <p:spPr>
          <a:xfrm flipV="1">
            <a:off x="5213333" y="3936592"/>
            <a:ext cx="0" cy="297526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8CB5BAE-B66E-FD64-DEB2-B1FF337A367E}"/>
              </a:ext>
            </a:extLst>
          </p:cNvPr>
          <p:cNvSpPr txBox="1"/>
          <p:nvPr/>
        </p:nvSpPr>
        <p:spPr>
          <a:xfrm>
            <a:off x="5906258" y="3679572"/>
            <a:ext cx="1055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360 (2005)</a:t>
            </a:r>
          </a:p>
        </p:txBody>
      </p:sp>
      <p:pic>
        <p:nvPicPr>
          <p:cNvPr id="40" name="Picture 20" descr="Image result for nintendo wii">
            <a:extLst>
              <a:ext uri="{FF2B5EF4-FFF2-40B4-BE49-F238E27FC236}">
                <a16:creationId xmlns:a16="http://schemas.microsoft.com/office/drawing/2014/main" id="{23FCC5DF-E4EC-368F-871B-5E380010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269" y="2477403"/>
            <a:ext cx="1328258" cy="120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0997B3-5160-6ECC-E6BE-F6217141D628}"/>
              </a:ext>
            </a:extLst>
          </p:cNvPr>
          <p:cNvSpPr txBox="1"/>
          <p:nvPr/>
        </p:nvSpPr>
        <p:spPr>
          <a:xfrm>
            <a:off x="8138245" y="3629100"/>
            <a:ext cx="788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Wii (2006)</a:t>
            </a:r>
          </a:p>
        </p:txBody>
      </p:sp>
      <p:pic>
        <p:nvPicPr>
          <p:cNvPr id="51" name="Picture 22" descr="Image result for ps3">
            <a:extLst>
              <a:ext uri="{FF2B5EF4-FFF2-40B4-BE49-F238E27FC236}">
                <a16:creationId xmlns:a16="http://schemas.microsoft.com/office/drawing/2014/main" id="{DDF71EFA-0944-C187-2F88-6BF3C1C9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28" y="2801477"/>
            <a:ext cx="2104484" cy="87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A725A3E-9F43-DCAE-1351-443CC401828D}"/>
              </a:ext>
            </a:extLst>
          </p:cNvPr>
          <p:cNvSpPr txBox="1"/>
          <p:nvPr/>
        </p:nvSpPr>
        <p:spPr>
          <a:xfrm>
            <a:off x="9986973" y="3622942"/>
            <a:ext cx="1174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PlayStation 3 (2007)</a:t>
            </a:r>
          </a:p>
        </p:txBody>
      </p:sp>
      <p:pic>
        <p:nvPicPr>
          <p:cNvPr id="62" name="Picture 26" descr="Image result for original iphone">
            <a:extLst>
              <a:ext uri="{FF2B5EF4-FFF2-40B4-BE49-F238E27FC236}">
                <a16:creationId xmlns:a16="http://schemas.microsoft.com/office/drawing/2014/main" id="{99440A10-E31F-4561-6263-A2C14DC57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3" t="5637" r="33458" b="4231"/>
          <a:stretch/>
        </p:blipFill>
        <p:spPr bwMode="auto">
          <a:xfrm>
            <a:off x="10241279" y="4681729"/>
            <a:ext cx="621793" cy="11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8BEE9CD-E4A5-3689-F2B3-39E4E6E2FBE5}"/>
              </a:ext>
            </a:extLst>
          </p:cNvPr>
          <p:cNvSpPr txBox="1"/>
          <p:nvPr/>
        </p:nvSpPr>
        <p:spPr>
          <a:xfrm>
            <a:off x="9698350" y="5801273"/>
            <a:ext cx="1606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Original iPhone (2007)</a:t>
            </a:r>
          </a:p>
        </p:txBody>
      </p:sp>
      <p:pic>
        <p:nvPicPr>
          <p:cNvPr id="64" name="Picture 10" descr="Image result for halo">
            <a:extLst>
              <a:ext uri="{FF2B5EF4-FFF2-40B4-BE49-F238E27FC236}">
                <a16:creationId xmlns:a16="http://schemas.microsoft.com/office/drawing/2014/main" id="{35C2600D-D8C3-DAAF-E5E1-BD1D6FA99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r="4778"/>
          <a:stretch/>
        </p:blipFill>
        <p:spPr bwMode="auto">
          <a:xfrm>
            <a:off x="4149486" y="4534502"/>
            <a:ext cx="2127694" cy="14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Image result for halo 1">
            <a:extLst>
              <a:ext uri="{FF2B5EF4-FFF2-40B4-BE49-F238E27FC236}">
                <a16:creationId xmlns:a16="http://schemas.microsoft.com/office/drawing/2014/main" id="{F6BF7D7A-3F3C-8EE4-80B4-B9B90A44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5" y="4534502"/>
            <a:ext cx="2127694" cy="1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872D1D9-B9AC-6315-F3EC-4EB140BD1DA3}"/>
              </a:ext>
            </a:extLst>
          </p:cNvPr>
          <p:cNvSpPr txBox="1"/>
          <p:nvPr/>
        </p:nvSpPr>
        <p:spPr>
          <a:xfrm>
            <a:off x="5734204" y="5995735"/>
            <a:ext cx="13993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Halo © Microsoft / Bungie</a:t>
            </a:r>
          </a:p>
        </p:txBody>
      </p:sp>
    </p:spTree>
    <p:extLst>
      <p:ext uri="{BB962C8B-B14F-4D97-AF65-F5344CB8AC3E}">
        <p14:creationId xmlns:p14="http://schemas.microsoft.com/office/powerpoint/2010/main" val="24046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0" grpId="0"/>
      <p:bldP spid="22" grpId="0"/>
      <p:bldP spid="29" grpId="0"/>
      <p:bldP spid="36" grpId="0"/>
      <p:bldP spid="39" grpId="0"/>
      <p:bldP spid="41" grpId="0"/>
      <p:bldP spid="61" grpId="0"/>
      <p:bldP spid="63" grpId="0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AA54-4BAE-021E-20F3-DC42247B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6C937-4580-3164-2767-545E92F5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788161"/>
            <a:ext cx="11691839" cy="4871584"/>
          </a:xfrm>
        </p:spPr>
        <p:txBody>
          <a:bodyPr/>
          <a:lstStyle/>
          <a:p>
            <a:r>
              <a:rPr lang="en-GB" sz="1800" dirty="0"/>
              <a:t>2000s and beyond…</a:t>
            </a:r>
          </a:p>
          <a:p>
            <a:r>
              <a:rPr lang="en-GB" sz="1800" dirty="0"/>
              <a:t>On PCs, Windows becomes the pre-dominant platform for gaming…</a:t>
            </a:r>
          </a:p>
          <a:p>
            <a:pPr lvl="1"/>
            <a:r>
              <a:rPr lang="en-GB" sz="1600" dirty="0"/>
              <a:t>Windows XP (2001) DirectX 9 – 9c</a:t>
            </a:r>
          </a:p>
          <a:p>
            <a:pPr lvl="1"/>
            <a:r>
              <a:rPr lang="en-GB" sz="1600" dirty="0"/>
              <a:t>Windows Vista (2006) DirectX 10</a:t>
            </a:r>
          </a:p>
          <a:p>
            <a:pPr lvl="1"/>
            <a:r>
              <a:rPr lang="en-GB" sz="1600" dirty="0"/>
              <a:t>Windows 7 (2009) DirectX 11</a:t>
            </a:r>
          </a:p>
          <a:p>
            <a:pPr lvl="1"/>
            <a:r>
              <a:rPr lang="en-GB" sz="1600" dirty="0"/>
              <a:t>Windows 8 (2012)</a:t>
            </a:r>
          </a:p>
          <a:p>
            <a:pPr lvl="1"/>
            <a:r>
              <a:rPr lang="en-GB" sz="1600" dirty="0"/>
              <a:t>Windows 10 (2015) DirectX 12</a:t>
            </a:r>
          </a:p>
          <a:p>
            <a:r>
              <a:rPr lang="en-GB" sz="1800" dirty="0"/>
              <a:t>Valve launch Steam in 2003, initially to provide a platform for patching </a:t>
            </a:r>
            <a:r>
              <a:rPr lang="en-GB" sz="1800" i="1" dirty="0"/>
              <a:t>Counter-Strike</a:t>
            </a:r>
            <a:r>
              <a:rPr lang="en-GB" sz="1800" dirty="0"/>
              <a:t>, and provide access to Valve releases.</a:t>
            </a:r>
            <a:endParaRPr lang="en-GB" sz="1800" i="1" dirty="0"/>
          </a:p>
          <a:p>
            <a:r>
              <a:rPr lang="en-GB" sz="1800" dirty="0"/>
              <a:t>Marked growth in smart phones and casual / mobile gaming, direct-to-market App stores towards the end of the decade.</a:t>
            </a:r>
          </a:p>
          <a:p>
            <a:r>
              <a:rPr lang="en-GB" sz="1800" dirty="0"/>
              <a:t>Indie development continues to grow (</a:t>
            </a:r>
            <a:r>
              <a:rPr lang="en-GB" sz="1800" i="1" dirty="0"/>
              <a:t>Fez</a:t>
            </a:r>
            <a:r>
              <a:rPr lang="en-GB" sz="1800" dirty="0"/>
              <a:t>, </a:t>
            </a:r>
            <a:r>
              <a:rPr lang="en-GB" sz="1800" i="1" dirty="0"/>
              <a:t>Minecraft</a:t>
            </a:r>
            <a:r>
              <a:rPr lang="en-GB" sz="1800" dirty="0"/>
              <a:t>), with crowdfunding becoming more popular.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4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F474-3FD2-C315-D7EC-B8354040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the Games Industry Part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CA35E1-D17A-DC94-CA66-6DA8FA90D80A}"/>
              </a:ext>
            </a:extLst>
          </p:cNvPr>
          <p:cNvSpPr/>
          <p:nvPr/>
        </p:nvSpPr>
        <p:spPr>
          <a:xfrm>
            <a:off x="77987" y="2082730"/>
            <a:ext cx="12025376" cy="4692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4BE527-029C-E87F-F6B7-A8502EB0B031}"/>
              </a:ext>
            </a:extLst>
          </p:cNvPr>
          <p:cNvCxnSpPr>
            <a:cxnSpLocks/>
          </p:cNvCxnSpPr>
          <p:nvPr/>
        </p:nvCxnSpPr>
        <p:spPr>
          <a:xfrm flipV="1">
            <a:off x="10745240" y="4034323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68065B-55D6-0253-6B96-4182169BB5D6}"/>
              </a:ext>
            </a:extLst>
          </p:cNvPr>
          <p:cNvCxnSpPr>
            <a:cxnSpLocks/>
          </p:cNvCxnSpPr>
          <p:nvPr/>
        </p:nvCxnSpPr>
        <p:spPr>
          <a:xfrm flipH="1">
            <a:off x="759828" y="4281580"/>
            <a:ext cx="13168" cy="363572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271363-1198-AD7B-3D14-791503C686A7}"/>
              </a:ext>
            </a:extLst>
          </p:cNvPr>
          <p:cNvCxnSpPr>
            <a:cxnSpLocks/>
          </p:cNvCxnSpPr>
          <p:nvPr/>
        </p:nvCxnSpPr>
        <p:spPr>
          <a:xfrm>
            <a:off x="2776615" y="4281580"/>
            <a:ext cx="0" cy="294484"/>
          </a:xfrm>
          <a:prstGeom prst="straightConnector1">
            <a:avLst/>
          </a:prstGeom>
          <a:ln w="28575"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83A-05EC-AE66-51AC-FE89FCF0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84" y="2184658"/>
            <a:ext cx="1291285" cy="372007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2010s…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93DA9F-9FA2-3E59-AA0A-AE1D10BE4D56}"/>
              </a:ext>
            </a:extLst>
          </p:cNvPr>
          <p:cNvCxnSpPr>
            <a:cxnSpLocks/>
          </p:cNvCxnSpPr>
          <p:nvPr/>
        </p:nvCxnSpPr>
        <p:spPr>
          <a:xfrm flipV="1">
            <a:off x="8113800" y="4034324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CAF2D-AB9D-67A7-B376-C489D79A2F11}"/>
              </a:ext>
            </a:extLst>
          </p:cNvPr>
          <p:cNvCxnSpPr>
            <a:cxnSpLocks/>
          </p:cNvCxnSpPr>
          <p:nvPr/>
        </p:nvCxnSpPr>
        <p:spPr>
          <a:xfrm flipV="1">
            <a:off x="5359676" y="4034325"/>
            <a:ext cx="0" cy="455815"/>
          </a:xfrm>
          <a:prstGeom prst="straightConnector1">
            <a:avLst/>
          </a:prstGeom>
          <a:ln w="28575">
            <a:headEnd type="oval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BCC7EE-3AEB-951C-18DA-FF1CA1775F32}"/>
              </a:ext>
            </a:extLst>
          </p:cNvPr>
          <p:cNvCxnSpPr/>
          <p:nvPr/>
        </p:nvCxnSpPr>
        <p:spPr>
          <a:xfrm>
            <a:off x="430784" y="4263136"/>
            <a:ext cx="11245088" cy="0"/>
          </a:xfrm>
          <a:prstGeom prst="straightConnector1">
            <a:avLst/>
          </a:prstGeom>
          <a:ln w="57150"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921C4A-CA6C-798D-4129-2073ADCFA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1823"/>
          <a:stretch/>
        </p:blipFill>
        <p:spPr>
          <a:xfrm>
            <a:off x="314703" y="4727029"/>
            <a:ext cx="887301" cy="740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F98A94-773B-B2FF-7F23-53B1D1346A70}"/>
              </a:ext>
            </a:extLst>
          </p:cNvPr>
          <p:cNvSpPr txBox="1"/>
          <p:nvPr/>
        </p:nvSpPr>
        <p:spPr>
          <a:xfrm>
            <a:off x="259624" y="5426280"/>
            <a:ext cx="997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Nintendo 3DS (2011)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7E476F-73A3-1A3D-C40A-B9FD545E0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6" t="17409" r="10506" b="15876"/>
          <a:stretch/>
        </p:blipFill>
        <p:spPr>
          <a:xfrm>
            <a:off x="2069479" y="4645152"/>
            <a:ext cx="1414272" cy="6705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B0FE63-3825-6F81-4DAE-5B99B24351F4}"/>
              </a:ext>
            </a:extLst>
          </p:cNvPr>
          <p:cNvSpPr txBox="1"/>
          <p:nvPr/>
        </p:nvSpPr>
        <p:spPr>
          <a:xfrm>
            <a:off x="2248979" y="5300733"/>
            <a:ext cx="1055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PS Vita (2012)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2E4CAA-464D-0CA6-9F4C-ED1652500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6" t="20200" r="14477" b="17269"/>
          <a:stretch/>
        </p:blipFill>
        <p:spPr>
          <a:xfrm>
            <a:off x="2248979" y="5547044"/>
            <a:ext cx="1184102" cy="532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283E52-1177-F2D6-123A-552312F23FAA}"/>
              </a:ext>
            </a:extLst>
          </p:cNvPr>
          <p:cNvSpPr txBox="1"/>
          <p:nvPr/>
        </p:nvSpPr>
        <p:spPr>
          <a:xfrm>
            <a:off x="2357096" y="6110611"/>
            <a:ext cx="7793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Wii U (2012)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CE4340-2719-1943-0233-2A6683702FFB}"/>
              </a:ext>
            </a:extLst>
          </p:cNvPr>
          <p:cNvSpPr txBox="1"/>
          <p:nvPr/>
        </p:nvSpPr>
        <p:spPr>
          <a:xfrm>
            <a:off x="4862213" y="3681476"/>
            <a:ext cx="994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One (2013)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8F5BF7C-36A8-64F9-6E02-3527D3D1D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55" t="8821" r="22889" b="8618"/>
          <a:stretch/>
        </p:blipFill>
        <p:spPr>
          <a:xfrm>
            <a:off x="4473724" y="2195562"/>
            <a:ext cx="1771904" cy="151269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4EFCB0-9852-E9D8-5BF4-709CD5260905}"/>
              </a:ext>
            </a:extLst>
          </p:cNvPr>
          <p:cNvSpPr txBox="1"/>
          <p:nvPr/>
        </p:nvSpPr>
        <p:spPr>
          <a:xfrm>
            <a:off x="4793527" y="5781585"/>
            <a:ext cx="11322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PlayStation 4 (2013)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7CA2B3-3A4E-65E0-8AE7-938E504A0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827" y="4589207"/>
            <a:ext cx="2351254" cy="117562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6542F1E-5508-26A1-3ED5-FFA79A497DED}"/>
              </a:ext>
            </a:extLst>
          </p:cNvPr>
          <p:cNvSpPr txBox="1"/>
          <p:nvPr/>
        </p:nvSpPr>
        <p:spPr>
          <a:xfrm>
            <a:off x="7571632" y="5981737"/>
            <a:ext cx="1313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PlayStation 4 Pro (2016)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529529-90FD-A0D0-8009-AF7EC9C98804}"/>
              </a:ext>
            </a:extLst>
          </p:cNvPr>
          <p:cNvSpPr txBox="1"/>
          <p:nvPr/>
        </p:nvSpPr>
        <p:spPr>
          <a:xfrm>
            <a:off x="7571632" y="3699599"/>
            <a:ext cx="1084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One S (2016)</a:t>
            </a:r>
          </a:p>
        </p:txBody>
      </p:sp>
      <p:pic>
        <p:nvPicPr>
          <p:cNvPr id="49" name="Picture 10" descr="The Xbox One S is a white smaller version of the original, featuring pushable buttons.">
            <a:extLst>
              <a:ext uri="{FF2B5EF4-FFF2-40B4-BE49-F238E27FC236}">
                <a16:creationId xmlns:a16="http://schemas.microsoft.com/office/drawing/2014/main" id="{43D40CB4-7C43-CC0E-FC8F-2A2DD6A9C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8088" r="5312" b="9588"/>
          <a:stretch/>
        </p:blipFill>
        <p:spPr bwMode="auto">
          <a:xfrm>
            <a:off x="7270495" y="2258546"/>
            <a:ext cx="2240640" cy="136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Image result for ps4 pro">
            <a:extLst>
              <a:ext uri="{FF2B5EF4-FFF2-40B4-BE49-F238E27FC236}">
                <a16:creationId xmlns:a16="http://schemas.microsoft.com/office/drawing/2014/main" id="{1B37B190-0174-0575-2A86-3E199AA07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7623" r="21957" b="7735"/>
          <a:stretch/>
        </p:blipFill>
        <p:spPr bwMode="auto">
          <a:xfrm>
            <a:off x="7685783" y="4582569"/>
            <a:ext cx="1466751" cy="14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5969FE-E6B1-8A64-5A81-6048F23C5FCC}"/>
              </a:ext>
            </a:extLst>
          </p:cNvPr>
          <p:cNvSpPr txBox="1"/>
          <p:nvPr/>
        </p:nvSpPr>
        <p:spPr>
          <a:xfrm>
            <a:off x="9818067" y="3375876"/>
            <a:ext cx="1698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Xbox One X “Project Scorpio” (2017)</a:t>
            </a:r>
          </a:p>
        </p:txBody>
      </p:sp>
      <p:pic>
        <p:nvPicPr>
          <p:cNvPr id="53" name="Picture 14" descr="Image result for Xbox one x">
            <a:extLst>
              <a:ext uri="{FF2B5EF4-FFF2-40B4-BE49-F238E27FC236}">
                <a16:creationId xmlns:a16="http://schemas.microsoft.com/office/drawing/2014/main" id="{D992D86A-CD9F-9B5E-9FAA-1749E4C4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038" y="2214729"/>
            <a:ext cx="2101044" cy="11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4D66B3E-D618-1B42-7787-1D0B13A800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141" r="38691" b="15266"/>
          <a:stretch/>
        </p:blipFill>
        <p:spPr>
          <a:xfrm>
            <a:off x="10122521" y="4582569"/>
            <a:ext cx="1194813" cy="96447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1DE035-5340-D5D0-8861-4C133F48B60B}"/>
              </a:ext>
            </a:extLst>
          </p:cNvPr>
          <p:cNvSpPr txBox="1"/>
          <p:nvPr/>
        </p:nvSpPr>
        <p:spPr>
          <a:xfrm>
            <a:off x="10178527" y="5586130"/>
            <a:ext cx="1268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Nintendo Switch (2017)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CB3E0D-D271-AE3E-79E4-52CE2B91CC8F}"/>
              </a:ext>
            </a:extLst>
          </p:cNvPr>
          <p:cNvCxnSpPr/>
          <p:nvPr/>
        </p:nvCxnSpPr>
        <p:spPr>
          <a:xfrm>
            <a:off x="8834585" y="6569080"/>
            <a:ext cx="308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1CE12E3-5980-A252-9A69-22FECA485CDF}"/>
              </a:ext>
            </a:extLst>
          </p:cNvPr>
          <p:cNvSpPr txBox="1"/>
          <p:nvPr/>
        </p:nvSpPr>
        <p:spPr>
          <a:xfrm>
            <a:off x="8958412" y="6218333"/>
            <a:ext cx="314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Market push to 4K / HDR</a:t>
            </a:r>
          </a:p>
        </p:txBody>
      </p:sp>
    </p:spTree>
    <p:extLst>
      <p:ext uri="{BB962C8B-B14F-4D97-AF65-F5344CB8AC3E}">
        <p14:creationId xmlns:p14="http://schemas.microsoft.com/office/powerpoint/2010/main" val="28793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/>
      <p:bldP spid="35" grpId="0"/>
      <p:bldP spid="43" grpId="0"/>
      <p:bldP spid="45" grpId="0"/>
      <p:bldP spid="47" grpId="0"/>
      <p:bldP spid="48" grpId="0"/>
      <p:bldP spid="52" grpId="0"/>
      <p:bldP spid="56" grpId="0"/>
      <p:bldP spid="5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849e40-2902-4788-90b3-4bbd6132734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2D8284A6935C41B217E74C29BA72AC" ma:contentTypeVersion="17" ma:contentTypeDescription="Create a new document." ma:contentTypeScope="" ma:versionID="b506c8bf27691706ce5760f60f4c60b4">
  <xsd:schema xmlns:xsd="http://www.w3.org/2001/XMLSchema" xmlns:xs="http://www.w3.org/2001/XMLSchema" xmlns:p="http://schemas.microsoft.com/office/2006/metadata/properties" xmlns:ns3="678acae0-4037-4b06-82a7-90fe5953695e" xmlns:ns4="7f849e40-2902-4788-90b3-4bbd61327341" targetNamespace="http://schemas.microsoft.com/office/2006/metadata/properties" ma:root="true" ma:fieldsID="f9f61084aad5f60074d7225d5b339cb6" ns3:_="" ns4:_="">
    <xsd:import namespace="678acae0-4037-4b06-82a7-90fe5953695e"/>
    <xsd:import namespace="7f849e40-2902-4788-90b3-4bbd6132734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8acae0-4037-4b06-82a7-90fe595369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49e40-2902-4788-90b3-4bbd613273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F1C343-0F97-498C-B801-C5E4B22A45FF}">
  <ds:schemaRefs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f849e40-2902-4788-90b3-4bbd61327341"/>
    <ds:schemaRef ds:uri="678acae0-4037-4b06-82a7-90fe5953695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60574B-32EB-43B3-9566-FCDAAE38D6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73F334-2FEE-46A0-B0F7-275D96281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8acae0-4037-4b06-82a7-90fe5953695e"/>
    <ds:schemaRef ds:uri="7f849e40-2902-4788-90b3-4bbd613273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311</TotalTime>
  <Words>672</Words>
  <Application>Microsoft Office PowerPoint</Application>
  <PresentationFormat>Widescreen</PresentationFormat>
  <Paragraphs>87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Bookman Old Style</vt:lpstr>
      <vt:lpstr>Rockwell</vt:lpstr>
      <vt:lpstr>Damask</vt:lpstr>
      <vt:lpstr>BSc Hons Computer Game Design and Development GDV4000 Introduction to Games Industry Practice</vt:lpstr>
      <vt:lpstr>A Brief History of the Games Industry Part 2</vt:lpstr>
      <vt:lpstr>A Brief History of the Games Industry Part 2</vt:lpstr>
      <vt:lpstr>A Brief History of the Games Industry Part 2</vt:lpstr>
      <vt:lpstr>A Brief History of the Games Industry Part 2</vt:lpstr>
      <vt:lpstr>A Brief History of the Games Industry Part 2</vt:lpstr>
      <vt:lpstr>A Brief History of the Games Industry Part 2</vt:lpstr>
      <vt:lpstr>A Brief History of the Games Industry Part 2</vt:lpstr>
      <vt:lpstr>A Brief History of the Games Industry Part 2</vt:lpstr>
      <vt:lpstr>A Brief History of the Games Industry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Ian</dc:creator>
  <cp:lastModifiedBy>Smith, Ian</cp:lastModifiedBy>
  <cp:revision>2</cp:revision>
  <dcterms:created xsi:type="dcterms:W3CDTF">2024-09-22T15:58:20Z</dcterms:created>
  <dcterms:modified xsi:type="dcterms:W3CDTF">2024-09-24T11:26:40Z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0x010100102D8284A6935C41B217E74C29BA72AC</vt:lpwstr>
  </property>
</Properties>
</file>